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2"/>
    <p:sldId id="293" r:id="rId3"/>
    <p:sldId id="292" r:id="rId4"/>
    <p:sldId id="274" r:id="rId5"/>
    <p:sldId id="270" r:id="rId6"/>
    <p:sldId id="288" r:id="rId7"/>
    <p:sldId id="287" r:id="rId8"/>
    <p:sldId id="282" r:id="rId9"/>
    <p:sldId id="289" r:id="rId10"/>
    <p:sldId id="294" r:id="rId11"/>
    <p:sldId id="286" r:id="rId12"/>
    <p:sldId id="291" r:id="rId13"/>
    <p:sldId id="295" r:id="rId14"/>
    <p:sldId id="296"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41E"/>
    <a:srgbClr val="FADA06"/>
    <a:srgbClr val="FFF9C9"/>
    <a:srgbClr val="DCCA97"/>
    <a:srgbClr val="28414D"/>
    <a:srgbClr val="191C0F"/>
    <a:srgbClr val="E8B970"/>
    <a:srgbClr val="2A3644"/>
    <a:srgbClr val="406C5D"/>
    <a:srgbClr val="181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75"/>
  </p:normalViewPr>
  <p:slideViewPr>
    <p:cSldViewPr snapToGrid="0">
      <p:cViewPr varScale="1">
        <p:scale>
          <a:sx n="51" d="100"/>
          <a:sy n="51" d="100"/>
        </p:scale>
        <p:origin x="1000" y="240"/>
      </p:cViewPr>
      <p:guideLst/>
    </p:cSldViewPr>
  </p:slideViewPr>
  <p:notesTextViewPr>
    <p:cViewPr>
      <p:scale>
        <a:sx n="1" d="1"/>
        <a:sy n="1" d="1"/>
      </p:scale>
      <p:origin x="0" y="0"/>
    </p:cViewPr>
  </p:notesTextViewPr>
  <p:notesViewPr>
    <p:cSldViewPr snapToGrid="0">
      <p:cViewPr varScale="1">
        <p:scale>
          <a:sx n="56" d="100"/>
          <a:sy n="56" d="100"/>
        </p:scale>
        <p:origin x="19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479CC1-0B5C-4EFC-89FB-768A70458488}" type="datetimeFigureOut">
              <a:rPr lang="en-US" smtClean="0"/>
              <a:t>2/11/23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1367C6-1DA1-4A59-B6CC-D1D13ED6C371}" type="slidenum">
              <a:rPr lang="en-US" smtClean="0"/>
              <a:t>‹#›</a:t>
            </a:fld>
            <a:endParaRPr lang="en-US"/>
          </a:p>
        </p:txBody>
      </p:sp>
    </p:spTree>
    <p:extLst>
      <p:ext uri="{BB962C8B-B14F-4D97-AF65-F5344CB8AC3E}">
        <p14:creationId xmlns:p14="http://schemas.microsoft.com/office/powerpoint/2010/main" val="370111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xfrm>
            <a:off x="1143000" y="685800"/>
            <a:ext cx="4572000" cy="3429000"/>
          </a:xfrm>
          <a:prstGeom prst="rect">
            <a:avLst/>
          </a:prstGeom>
        </p:spPr>
        <p:txBody>
          <a:bodyPr/>
          <a:lstStyle/>
          <a:p>
            <a:endParaRPr/>
          </a:p>
        </p:txBody>
      </p:sp>
      <p:sp>
        <p:nvSpPr>
          <p:cNvPr id="76" name="Shape 7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4036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3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0698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2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53581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0553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49" r:id="rId2"/>
    <p:sldLayoutId id="2147483657" r:id="rId3"/>
    <p:sldLayoutId id="2147483656" r:id="rId4"/>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1837" y="3363484"/>
            <a:ext cx="13585422" cy="6901394"/>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77000" contrast="-73000"/>
                    </a14:imgEffect>
                  </a14:imgLayer>
                </a14:imgProps>
              </a:ext>
              <a:ext uri="{28A0092B-C50C-407E-A947-70E740481C1C}">
                <a14:useLocalDpi xmlns:a14="http://schemas.microsoft.com/office/drawing/2010/main" val="0"/>
              </a:ext>
            </a:extLst>
          </a:blip>
          <a:stretch>
            <a:fillRect/>
          </a:stretch>
        </p:blipFill>
        <p:spPr>
          <a:xfrm>
            <a:off x="9963323" y="1199047"/>
            <a:ext cx="4362450" cy="1557546"/>
          </a:xfrm>
          <a:prstGeom prst="rect">
            <a:avLst/>
          </a:prstGeom>
          <a:noFill/>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3437" y="885195"/>
            <a:ext cx="22717125" cy="10972800"/>
          </a:xfrm>
          <a:prstGeom prst="roundRect">
            <a:avLst/>
          </a:prstGeom>
          <a:solidFill>
            <a:srgbClr val="04141E">
              <a:alpha val="6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Box 1"/>
          <p:cNvSpPr txBox="1"/>
          <p:nvPr/>
        </p:nvSpPr>
        <p:spPr>
          <a:xfrm>
            <a:off x="2075935" y="3509319"/>
            <a:ext cx="20339221"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r>
              <a:rPr lang="en-US" sz="6000" dirty="0">
                <a:solidFill>
                  <a:srgbClr val="FFF9C9"/>
                </a:solidFill>
                <a:latin typeface="Arial" panose="020B0604020202020204" pitchFamily="34" charset="0"/>
                <a:cs typeface="Arial" panose="020B0604020202020204" pitchFamily="34" charset="0"/>
              </a:rPr>
              <a:t>24 Jesus said to her, “Your brother will rise again.” Martha said to him, “I know that he will rise again in the resurrection on the last day.” 25 Jesus said to her, </a:t>
            </a:r>
            <a:r>
              <a:rPr lang="en-US" sz="6000" b="1" i="1" dirty="0">
                <a:solidFill>
                  <a:srgbClr val="FFF9C9"/>
                </a:solidFill>
                <a:latin typeface="Arial" panose="020B0604020202020204" pitchFamily="34" charset="0"/>
                <a:cs typeface="Arial" panose="020B0604020202020204" pitchFamily="34" charset="0"/>
              </a:rPr>
              <a:t>“I am the resurrection and the life. Whoever believes in me, though he die, yet shall he live</a:t>
            </a:r>
            <a:r>
              <a:rPr lang="en-US" sz="6000" dirty="0">
                <a:solidFill>
                  <a:srgbClr val="FFF9C9"/>
                </a:solidFill>
                <a:latin typeface="Arial" panose="020B0604020202020204" pitchFamily="34" charset="0"/>
                <a:cs typeface="Arial" panose="020B0604020202020204" pitchFamily="34" charset="0"/>
              </a:rPr>
              <a:t>, and </a:t>
            </a:r>
            <a:r>
              <a:rPr lang="en-US" sz="6000" b="1" i="1" dirty="0">
                <a:solidFill>
                  <a:srgbClr val="FFF9C9"/>
                </a:solidFill>
                <a:latin typeface="Arial" panose="020B0604020202020204" pitchFamily="34" charset="0"/>
                <a:cs typeface="Arial" panose="020B0604020202020204" pitchFamily="34" charset="0"/>
              </a:rPr>
              <a:t>everyone who lives and believes in me shall never die</a:t>
            </a:r>
            <a:r>
              <a:rPr lang="en-US" sz="6000" dirty="0">
                <a:solidFill>
                  <a:srgbClr val="FFF9C9"/>
                </a:solidFill>
                <a:latin typeface="Arial" panose="020B0604020202020204" pitchFamily="34" charset="0"/>
                <a:cs typeface="Arial" panose="020B0604020202020204" pitchFamily="34" charset="0"/>
              </a:rPr>
              <a:t>. Do you believe this?”</a:t>
            </a:r>
            <a:endParaRPr lang="en-US" sz="6000" b="1" i="1" dirty="0">
              <a:solidFill>
                <a:srgbClr val="FFF9C9"/>
              </a:solidFill>
              <a:latin typeface="Arial" panose="020B0604020202020204" pitchFamily="34" charset="0"/>
              <a:cs typeface="Arial" panose="020B0604020202020204" pitchFamily="34" charset="0"/>
            </a:endParaRPr>
          </a:p>
        </p:txBody>
      </p:sp>
      <p:sp>
        <p:nvSpPr>
          <p:cNvPr id="4" name="Rectangle 3"/>
          <p:cNvSpPr/>
          <p:nvPr/>
        </p:nvSpPr>
        <p:spPr>
          <a:xfrm>
            <a:off x="9826900" y="1746794"/>
            <a:ext cx="4834978" cy="1569660"/>
          </a:xfrm>
          <a:prstGeom prst="rect">
            <a:avLst/>
          </a:prstGeom>
        </p:spPr>
        <p:txBody>
          <a:bodyPr wrap="none">
            <a:spAutoFit/>
          </a:bodyPr>
          <a:lstStyle/>
          <a:p>
            <a:r>
              <a:rPr lang="en-US" sz="9600" b="1" dirty="0">
                <a:solidFill>
                  <a:srgbClr val="FFF9C9"/>
                </a:solidFill>
                <a:latin typeface="Arial" panose="020B0604020202020204" pitchFamily="34" charset="0"/>
                <a:cs typeface="Arial" panose="020B0604020202020204" pitchFamily="34" charset="0"/>
              </a:rPr>
              <a:t>John 11</a:t>
            </a:r>
          </a:p>
        </p:txBody>
      </p:sp>
    </p:spTree>
    <p:extLst>
      <p:ext uri="{BB962C8B-B14F-4D97-AF65-F5344CB8AC3E}">
        <p14:creationId xmlns:p14="http://schemas.microsoft.com/office/powerpoint/2010/main" val="224365493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85825" y="914400"/>
            <a:ext cx="22717125" cy="10972800"/>
          </a:xfrm>
          <a:prstGeom prst="roundRect">
            <a:avLst/>
          </a:prstGeom>
          <a:solidFill>
            <a:srgbClr val="04141E">
              <a:alpha val="6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Box 1"/>
          <p:cNvSpPr txBox="1"/>
          <p:nvPr/>
        </p:nvSpPr>
        <p:spPr>
          <a:xfrm>
            <a:off x="1680519" y="3316454"/>
            <a:ext cx="20981773"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r>
              <a:rPr lang="en-US" sz="6000" dirty="0">
                <a:solidFill>
                  <a:srgbClr val="FFF9C9"/>
                </a:solidFill>
                <a:latin typeface="Arial" panose="020B0604020202020204" pitchFamily="34" charset="0"/>
                <a:cs typeface="Arial" panose="020B0604020202020204" pitchFamily="34" charset="0"/>
              </a:rPr>
              <a:t>32 Now when </a:t>
            </a:r>
            <a:r>
              <a:rPr lang="en-US" sz="6000" b="1" i="1" dirty="0">
                <a:solidFill>
                  <a:srgbClr val="FFF9C9"/>
                </a:solidFill>
                <a:latin typeface="Arial" panose="020B0604020202020204" pitchFamily="34" charset="0"/>
                <a:cs typeface="Arial" panose="020B0604020202020204" pitchFamily="34" charset="0"/>
              </a:rPr>
              <a:t>Mary came </a:t>
            </a:r>
            <a:r>
              <a:rPr lang="en-US" sz="6000" dirty="0">
                <a:solidFill>
                  <a:srgbClr val="FFF9C9"/>
                </a:solidFill>
                <a:latin typeface="Arial" panose="020B0604020202020204" pitchFamily="34" charset="0"/>
                <a:cs typeface="Arial" panose="020B0604020202020204" pitchFamily="34" charset="0"/>
              </a:rPr>
              <a:t>to where Jesus was and saw him, </a:t>
            </a:r>
            <a:r>
              <a:rPr lang="en-US" sz="6000" b="1" i="1" dirty="0">
                <a:solidFill>
                  <a:srgbClr val="FFF9C9"/>
                </a:solidFill>
                <a:latin typeface="Arial" panose="020B0604020202020204" pitchFamily="34" charset="0"/>
                <a:cs typeface="Arial" panose="020B0604020202020204" pitchFamily="34" charset="0"/>
              </a:rPr>
              <a:t>she fell at his feet, saying to him, “Lord, if you had been here, my brother would not have died.” </a:t>
            </a:r>
            <a:r>
              <a:rPr lang="en-US" sz="6000" dirty="0">
                <a:solidFill>
                  <a:srgbClr val="FFF9C9"/>
                </a:solidFill>
                <a:latin typeface="Arial" panose="020B0604020202020204" pitchFamily="34" charset="0"/>
                <a:cs typeface="Arial" panose="020B0604020202020204" pitchFamily="34" charset="0"/>
              </a:rPr>
              <a:t>33</a:t>
            </a:r>
            <a:r>
              <a:rPr lang="en-US" sz="6000" b="1" i="1" dirty="0">
                <a:solidFill>
                  <a:srgbClr val="FFF9C9"/>
                </a:solidFill>
                <a:latin typeface="Arial" panose="020B0604020202020204" pitchFamily="34" charset="0"/>
                <a:cs typeface="Arial" panose="020B0604020202020204" pitchFamily="34" charset="0"/>
              </a:rPr>
              <a:t> </a:t>
            </a:r>
            <a:r>
              <a:rPr lang="en-US" sz="6000" dirty="0">
                <a:solidFill>
                  <a:srgbClr val="FFF9C9"/>
                </a:solidFill>
                <a:latin typeface="Arial" panose="020B0604020202020204" pitchFamily="34" charset="0"/>
                <a:cs typeface="Arial" panose="020B0604020202020204" pitchFamily="34" charset="0"/>
              </a:rPr>
              <a:t>When Jesus saw her weeping, and the Jews who had come with her also weeping, he was deeply moved in his spirit and greatly troubled.</a:t>
            </a:r>
            <a:endParaRPr kumimoji="0" lang="en-US" sz="6000" b="1" i="1" u="none" strike="noStrike" cap="none" spc="0" normalizeH="0" baseline="0" dirty="0">
              <a:ln>
                <a:noFill/>
              </a:ln>
              <a:solidFill>
                <a:srgbClr val="FFF9C9"/>
              </a:solidFill>
              <a:effectLst/>
              <a:uFillTx/>
              <a:latin typeface="Arial" panose="020B0604020202020204" pitchFamily="34" charset="0"/>
              <a:cs typeface="Arial" panose="020B0604020202020204" pitchFamily="34" charset="0"/>
              <a:sym typeface="Helvetica Neue"/>
            </a:endParaRPr>
          </a:p>
        </p:txBody>
      </p:sp>
      <p:sp>
        <p:nvSpPr>
          <p:cNvPr id="4" name="Rectangle 3"/>
          <p:cNvSpPr/>
          <p:nvPr/>
        </p:nvSpPr>
        <p:spPr>
          <a:xfrm>
            <a:off x="9826899" y="1746794"/>
            <a:ext cx="4834978" cy="1569660"/>
          </a:xfrm>
          <a:prstGeom prst="rect">
            <a:avLst/>
          </a:prstGeom>
        </p:spPr>
        <p:txBody>
          <a:bodyPr wrap="none">
            <a:spAutoFit/>
          </a:bodyPr>
          <a:lstStyle/>
          <a:p>
            <a:r>
              <a:rPr lang="en-US" sz="9600" b="1" dirty="0">
                <a:solidFill>
                  <a:srgbClr val="FFF9C9"/>
                </a:solidFill>
                <a:latin typeface="Arial" panose="020B0604020202020204" pitchFamily="34" charset="0"/>
                <a:cs typeface="Arial" panose="020B0604020202020204" pitchFamily="34" charset="0"/>
              </a:rPr>
              <a:t>John 11</a:t>
            </a:r>
          </a:p>
        </p:txBody>
      </p:sp>
    </p:spTree>
    <p:extLst>
      <p:ext uri="{BB962C8B-B14F-4D97-AF65-F5344CB8AC3E}">
        <p14:creationId xmlns:p14="http://schemas.microsoft.com/office/powerpoint/2010/main" val="14609503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85825" y="914400"/>
            <a:ext cx="22717125" cy="10972800"/>
          </a:xfrm>
          <a:prstGeom prst="roundRect">
            <a:avLst/>
          </a:prstGeom>
          <a:solidFill>
            <a:srgbClr val="04141E">
              <a:alpha val="6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Box 1"/>
          <p:cNvSpPr txBox="1"/>
          <p:nvPr/>
        </p:nvSpPr>
        <p:spPr>
          <a:xfrm>
            <a:off x="1680519" y="3316454"/>
            <a:ext cx="2098177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r>
              <a:rPr lang="en-US" sz="6000" dirty="0">
                <a:solidFill>
                  <a:srgbClr val="FFF9C9"/>
                </a:solidFill>
                <a:latin typeface="Arial" panose="020B0604020202020204" pitchFamily="34" charset="0"/>
                <a:cs typeface="Arial" panose="020B0604020202020204" pitchFamily="34" charset="0"/>
              </a:rPr>
              <a:t>35 Jesus wept.</a:t>
            </a:r>
            <a:endParaRPr kumimoji="0" lang="en-US" sz="6000" b="1" i="1" strike="noStrike" cap="none" spc="0" normalizeH="0" baseline="0" dirty="0">
              <a:ln>
                <a:noFill/>
              </a:ln>
              <a:solidFill>
                <a:srgbClr val="FFF9C9"/>
              </a:solidFill>
              <a:effectLst/>
              <a:uFillTx/>
              <a:latin typeface="Arial" panose="020B0604020202020204" pitchFamily="34" charset="0"/>
              <a:cs typeface="Arial" panose="020B0604020202020204" pitchFamily="34" charset="0"/>
              <a:sym typeface="Helvetica Neue"/>
            </a:endParaRPr>
          </a:p>
        </p:txBody>
      </p:sp>
      <p:sp>
        <p:nvSpPr>
          <p:cNvPr id="4" name="Rectangle 3"/>
          <p:cNvSpPr/>
          <p:nvPr/>
        </p:nvSpPr>
        <p:spPr>
          <a:xfrm>
            <a:off x="9826902" y="1746794"/>
            <a:ext cx="4834978" cy="1569660"/>
          </a:xfrm>
          <a:prstGeom prst="rect">
            <a:avLst/>
          </a:prstGeom>
        </p:spPr>
        <p:txBody>
          <a:bodyPr wrap="none">
            <a:spAutoFit/>
          </a:bodyPr>
          <a:lstStyle/>
          <a:p>
            <a:r>
              <a:rPr lang="en-US" sz="9600" b="1" dirty="0">
                <a:solidFill>
                  <a:srgbClr val="FFF9C9"/>
                </a:solidFill>
                <a:latin typeface="Arial" panose="020B0604020202020204" pitchFamily="34" charset="0"/>
                <a:cs typeface="Arial" panose="020B0604020202020204" pitchFamily="34" charset="0"/>
              </a:rPr>
              <a:t>John 11</a:t>
            </a:r>
          </a:p>
        </p:txBody>
      </p:sp>
    </p:spTree>
    <p:extLst>
      <p:ext uri="{BB962C8B-B14F-4D97-AF65-F5344CB8AC3E}">
        <p14:creationId xmlns:p14="http://schemas.microsoft.com/office/powerpoint/2010/main" val="195726139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3437" y="885195"/>
            <a:ext cx="22717125" cy="10972800"/>
          </a:xfrm>
          <a:prstGeom prst="roundRect">
            <a:avLst/>
          </a:prstGeom>
          <a:solidFill>
            <a:srgbClr val="04141E">
              <a:alpha val="6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Box 1"/>
          <p:cNvSpPr txBox="1"/>
          <p:nvPr/>
        </p:nvSpPr>
        <p:spPr>
          <a:xfrm>
            <a:off x="2075935" y="3509319"/>
            <a:ext cx="20339221" cy="6565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r>
              <a:rPr lang="en-US" sz="6000" dirty="0">
                <a:solidFill>
                  <a:srgbClr val="FFF9C9"/>
                </a:solidFill>
                <a:latin typeface="Arial" panose="020B0604020202020204" pitchFamily="34" charset="0"/>
                <a:cs typeface="Arial" panose="020B0604020202020204" pitchFamily="34" charset="0"/>
              </a:rPr>
              <a:t>38 Then Jesus, deeply moved again, came to the tomb. It was a cave, and a stone lay against it. 39 Jesus said, “Take away the stone.” Martha, the sister of the dead man, said to him, “Lord, by this time </a:t>
            </a:r>
            <a:r>
              <a:rPr lang="en-US" sz="6000" b="1" i="1" dirty="0">
                <a:solidFill>
                  <a:srgbClr val="FFF9C9"/>
                </a:solidFill>
                <a:latin typeface="Arial" panose="020B0604020202020204" pitchFamily="34" charset="0"/>
                <a:cs typeface="Arial" panose="020B0604020202020204" pitchFamily="34" charset="0"/>
              </a:rPr>
              <a:t>there will be an odor</a:t>
            </a:r>
            <a:r>
              <a:rPr lang="en-US" sz="6000" dirty="0">
                <a:solidFill>
                  <a:srgbClr val="FFF9C9"/>
                </a:solidFill>
                <a:latin typeface="Arial" panose="020B0604020202020204" pitchFamily="34" charset="0"/>
                <a:cs typeface="Arial" panose="020B0604020202020204" pitchFamily="34" charset="0"/>
              </a:rPr>
              <a:t>, for he has been dead four days.” 40 Jesus said to her, “</a:t>
            </a:r>
            <a:r>
              <a:rPr lang="en-US" sz="6000" b="1" i="1" dirty="0">
                <a:solidFill>
                  <a:srgbClr val="FFF9C9"/>
                </a:solidFill>
                <a:latin typeface="Arial" panose="020B0604020202020204" pitchFamily="34" charset="0"/>
                <a:cs typeface="Arial" panose="020B0604020202020204" pitchFamily="34" charset="0"/>
              </a:rPr>
              <a:t>Did I not tell you that if you believed you would see the glory of God?”</a:t>
            </a:r>
          </a:p>
        </p:txBody>
      </p:sp>
      <p:sp>
        <p:nvSpPr>
          <p:cNvPr id="4" name="Rectangle 3"/>
          <p:cNvSpPr/>
          <p:nvPr/>
        </p:nvSpPr>
        <p:spPr>
          <a:xfrm>
            <a:off x="9826900" y="1746794"/>
            <a:ext cx="4834978" cy="1569660"/>
          </a:xfrm>
          <a:prstGeom prst="rect">
            <a:avLst/>
          </a:prstGeom>
        </p:spPr>
        <p:txBody>
          <a:bodyPr wrap="none">
            <a:spAutoFit/>
          </a:bodyPr>
          <a:lstStyle/>
          <a:p>
            <a:r>
              <a:rPr lang="en-US" sz="9600" b="1" dirty="0">
                <a:solidFill>
                  <a:srgbClr val="FFF9C9"/>
                </a:solidFill>
                <a:latin typeface="Arial" panose="020B0604020202020204" pitchFamily="34" charset="0"/>
                <a:cs typeface="Arial" panose="020B0604020202020204" pitchFamily="34" charset="0"/>
              </a:rPr>
              <a:t>John 11</a:t>
            </a:r>
          </a:p>
        </p:txBody>
      </p:sp>
    </p:spTree>
    <p:extLst>
      <p:ext uri="{BB962C8B-B14F-4D97-AF65-F5344CB8AC3E}">
        <p14:creationId xmlns:p14="http://schemas.microsoft.com/office/powerpoint/2010/main" val="199407921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85825" y="914400"/>
            <a:ext cx="22717125" cy="10972800"/>
          </a:xfrm>
          <a:prstGeom prst="roundRect">
            <a:avLst/>
          </a:prstGeom>
          <a:solidFill>
            <a:srgbClr val="04141E">
              <a:alpha val="6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Box 1"/>
          <p:cNvSpPr txBox="1"/>
          <p:nvPr/>
        </p:nvSpPr>
        <p:spPr>
          <a:xfrm>
            <a:off x="1680519" y="3316454"/>
            <a:ext cx="20981773"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r>
              <a:rPr lang="en-US" sz="6000" dirty="0">
                <a:solidFill>
                  <a:srgbClr val="FFF9C9"/>
                </a:solidFill>
                <a:latin typeface="Arial" panose="020B0604020202020204" pitchFamily="34" charset="0"/>
                <a:cs typeface="Arial" panose="020B0604020202020204" pitchFamily="34" charset="0"/>
              </a:rPr>
              <a:t>43 When he had said these things, </a:t>
            </a:r>
            <a:r>
              <a:rPr lang="en-US" sz="6000" b="1" i="1" dirty="0">
                <a:solidFill>
                  <a:srgbClr val="FFF9C9"/>
                </a:solidFill>
                <a:latin typeface="Arial" panose="020B0604020202020204" pitchFamily="34" charset="0"/>
                <a:cs typeface="Arial" panose="020B0604020202020204" pitchFamily="34" charset="0"/>
              </a:rPr>
              <a:t>he cried out with a loud voice, “Lazarus, come out.”</a:t>
            </a:r>
            <a:r>
              <a:rPr lang="en-US" sz="6000" dirty="0">
                <a:solidFill>
                  <a:srgbClr val="FFF9C9"/>
                </a:solidFill>
                <a:latin typeface="Arial" panose="020B0604020202020204" pitchFamily="34" charset="0"/>
                <a:cs typeface="Arial" panose="020B0604020202020204" pitchFamily="34" charset="0"/>
              </a:rPr>
              <a:t> 44 The man who had died came out, his hands and feet bound with linen strips, and his face wrapped with a cloth. Jesus said to them, “Unbind him, and let him go.”</a:t>
            </a:r>
            <a:endParaRPr kumimoji="0" lang="en-US" sz="6000" b="1" i="1" u="none" strike="noStrike" cap="none" spc="0" normalizeH="0" baseline="0" dirty="0">
              <a:ln>
                <a:noFill/>
              </a:ln>
              <a:solidFill>
                <a:srgbClr val="FFF9C9"/>
              </a:solidFill>
              <a:effectLst/>
              <a:uFillTx/>
              <a:latin typeface="Arial" panose="020B0604020202020204" pitchFamily="34" charset="0"/>
              <a:cs typeface="Arial" panose="020B0604020202020204" pitchFamily="34" charset="0"/>
              <a:sym typeface="Helvetica Neue"/>
            </a:endParaRPr>
          </a:p>
        </p:txBody>
      </p:sp>
      <p:sp>
        <p:nvSpPr>
          <p:cNvPr id="4" name="Rectangle 3"/>
          <p:cNvSpPr/>
          <p:nvPr/>
        </p:nvSpPr>
        <p:spPr>
          <a:xfrm>
            <a:off x="9826899" y="1746794"/>
            <a:ext cx="4834978" cy="1569660"/>
          </a:xfrm>
          <a:prstGeom prst="rect">
            <a:avLst/>
          </a:prstGeom>
        </p:spPr>
        <p:txBody>
          <a:bodyPr wrap="none">
            <a:spAutoFit/>
          </a:bodyPr>
          <a:lstStyle/>
          <a:p>
            <a:r>
              <a:rPr lang="en-US" sz="9600" b="1" dirty="0">
                <a:solidFill>
                  <a:srgbClr val="FFF9C9"/>
                </a:solidFill>
                <a:latin typeface="Arial" panose="020B0604020202020204" pitchFamily="34" charset="0"/>
                <a:cs typeface="Arial" panose="020B0604020202020204" pitchFamily="34" charset="0"/>
              </a:rPr>
              <a:t>John 11</a:t>
            </a:r>
          </a:p>
        </p:txBody>
      </p:sp>
    </p:spTree>
    <p:extLst>
      <p:ext uri="{BB962C8B-B14F-4D97-AF65-F5344CB8AC3E}">
        <p14:creationId xmlns:p14="http://schemas.microsoft.com/office/powerpoint/2010/main" val="13584100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75CE60F9-F8D9-7C59-764B-FEDBA5B8E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1" y="-1548576"/>
            <a:ext cx="24978657" cy="16636175"/>
          </a:xfrm>
          <a:prstGeom prst="rect">
            <a:avLst/>
          </a:prstGeom>
        </p:spPr>
      </p:pic>
    </p:spTree>
    <p:extLst>
      <p:ext uri="{BB962C8B-B14F-4D97-AF65-F5344CB8AC3E}">
        <p14:creationId xmlns:p14="http://schemas.microsoft.com/office/powerpoint/2010/main" val="4134424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A5413E-423F-6649-37C9-926557659C1A}"/>
              </a:ext>
            </a:extLst>
          </p:cNvPr>
          <p:cNvPicPr>
            <a:picLocks noChangeAspect="1"/>
          </p:cNvPicPr>
          <p:nvPr/>
        </p:nvPicPr>
        <p:blipFill>
          <a:blip r:embed="rId2"/>
          <a:stretch>
            <a:fillRect/>
          </a:stretch>
        </p:blipFill>
        <p:spPr>
          <a:xfrm>
            <a:off x="-1560551" y="0"/>
            <a:ext cx="20586867" cy="13716000"/>
          </a:xfrm>
          <a:prstGeom prst="rect">
            <a:avLst/>
          </a:prstGeom>
        </p:spPr>
      </p:pic>
      <p:pic>
        <p:nvPicPr>
          <p:cNvPr id="2" name="Picture 1">
            <a:extLst>
              <a:ext uri="{FF2B5EF4-FFF2-40B4-BE49-F238E27FC236}">
                <a16:creationId xmlns:a16="http://schemas.microsoft.com/office/drawing/2014/main" id="{1DD80803-0D0D-067C-D653-61F071B6D962}"/>
              </a:ext>
            </a:extLst>
          </p:cNvPr>
          <p:cNvPicPr>
            <a:picLocks noChangeAspect="1"/>
          </p:cNvPicPr>
          <p:nvPr/>
        </p:nvPicPr>
        <p:blipFill>
          <a:blip r:embed="rId3"/>
          <a:stretch>
            <a:fillRect/>
          </a:stretch>
        </p:blipFill>
        <p:spPr>
          <a:xfrm>
            <a:off x="14097000" y="0"/>
            <a:ext cx="10287000" cy="13716000"/>
          </a:xfrm>
          <a:prstGeom prst="rect">
            <a:avLst/>
          </a:prstGeom>
        </p:spPr>
      </p:pic>
    </p:spTree>
    <p:extLst>
      <p:ext uri="{BB962C8B-B14F-4D97-AF65-F5344CB8AC3E}">
        <p14:creationId xmlns:p14="http://schemas.microsoft.com/office/powerpoint/2010/main" val="13752362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644410"/>
            <a:ext cx="4876800" cy="2058009"/>
          </a:xfrm>
          <a:prstGeom prst="rect">
            <a:avLst/>
          </a:prstGeom>
          <a:effectLst>
            <a:outerShdw blurRad="50800" dist="38100" dir="5400000" algn="t" rotWithShape="0">
              <a:prstClr val="black">
                <a:alpha val="40000"/>
              </a:prstClr>
            </a:outerShdw>
          </a:effectLst>
        </p:spPr>
      </p:pic>
      <p:sp>
        <p:nvSpPr>
          <p:cNvPr id="4" name="Rectangle 3"/>
          <p:cNvSpPr/>
          <p:nvPr/>
        </p:nvSpPr>
        <p:spPr>
          <a:xfrm>
            <a:off x="1655805" y="4197088"/>
            <a:ext cx="19356345" cy="10710624"/>
          </a:xfrm>
          <a:prstGeom prst="rect">
            <a:avLst/>
          </a:prstGeom>
          <a:effectLst>
            <a:outerShdw blurRad="50800" dist="38100" dir="2700000" algn="tl" rotWithShape="0">
              <a:prstClr val="black">
                <a:alpha val="40000"/>
              </a:prstClr>
            </a:outerShdw>
          </a:effectLst>
        </p:spPr>
        <p:txBody>
          <a:bodyPr wrap="square">
            <a:spAutoFit/>
          </a:bodyPr>
          <a:lstStyle/>
          <a:p>
            <a:r>
              <a:rPr lang="en-US" sz="13800" b="1" dirty="0">
                <a:solidFill>
                  <a:srgbClr val="FADA06"/>
                </a:solidFill>
                <a:latin typeface="Arial" panose="020B0604020202020204" pitchFamily="34" charset="0"/>
                <a:cs typeface="Arial" panose="020B0604020202020204" pitchFamily="34" charset="0"/>
              </a:rPr>
              <a:t>RAISING LAZARUS FROM THE DEATH</a:t>
            </a:r>
          </a:p>
          <a:p>
            <a:endParaRPr lang="en-US" sz="13800" b="1" dirty="0">
              <a:solidFill>
                <a:srgbClr val="FADA06"/>
              </a:solidFill>
              <a:latin typeface="Arial" panose="020B0604020202020204" pitchFamily="34" charset="0"/>
              <a:cs typeface="Arial" panose="020B0604020202020204" pitchFamily="34" charset="0"/>
            </a:endParaRPr>
          </a:p>
          <a:p>
            <a:endParaRPr lang="en-US" sz="13800" b="1" dirty="0">
              <a:solidFill>
                <a:srgbClr val="FADA06"/>
              </a:solidFill>
              <a:latin typeface="Arial" panose="020B0604020202020204" pitchFamily="34" charset="0"/>
              <a:cs typeface="Arial" panose="020B0604020202020204" pitchFamily="34" charset="0"/>
            </a:endParaRPr>
          </a:p>
          <a:p>
            <a:endParaRPr lang="en-US" sz="13800" b="1" dirty="0">
              <a:solidFill>
                <a:srgbClr val="FADA06"/>
              </a:solidFill>
              <a:latin typeface="Arial" panose="020B0604020202020204" pitchFamily="34" charset="0"/>
              <a:cs typeface="Arial" panose="020B0604020202020204" pitchFamily="34" charset="0"/>
            </a:endParaRPr>
          </a:p>
        </p:txBody>
      </p:sp>
      <p:sp>
        <p:nvSpPr>
          <p:cNvPr id="5" name="Rectangle 4"/>
          <p:cNvSpPr/>
          <p:nvPr/>
        </p:nvSpPr>
        <p:spPr>
          <a:xfrm>
            <a:off x="3143250" y="2672120"/>
            <a:ext cx="17640300" cy="3139321"/>
          </a:xfrm>
          <a:prstGeom prst="rect">
            <a:avLst/>
          </a:prstGeom>
          <a:effectLst>
            <a:outerShdw blurRad="50800" dist="38100" dir="2700000" algn="tl" rotWithShape="0">
              <a:prstClr val="black">
                <a:alpha val="40000"/>
              </a:prstClr>
            </a:outerShdw>
          </a:effectLst>
        </p:spPr>
        <p:txBody>
          <a:bodyPr wrap="square">
            <a:spAutoFit/>
          </a:bodyPr>
          <a:lstStyle/>
          <a:p>
            <a:r>
              <a:rPr lang="en-US" sz="6600" b="1" dirty="0">
                <a:solidFill>
                  <a:srgbClr val="FADA06"/>
                </a:solidFill>
                <a:latin typeface="Arial" panose="020B0604020202020204" pitchFamily="34" charset="0"/>
                <a:cs typeface="Arial" panose="020B0604020202020204" pitchFamily="34" charset="0"/>
              </a:rPr>
              <a:t>WEEK 7</a:t>
            </a:r>
          </a:p>
          <a:p>
            <a:endParaRPr lang="en-US" sz="6600" b="1" dirty="0">
              <a:solidFill>
                <a:srgbClr val="FADA06"/>
              </a:solidFill>
              <a:latin typeface="Arial" panose="020B0604020202020204" pitchFamily="34" charset="0"/>
              <a:cs typeface="Arial" panose="020B0604020202020204" pitchFamily="34" charset="0"/>
            </a:endParaRPr>
          </a:p>
          <a:p>
            <a:endParaRPr lang="en-US" sz="6600" b="1" dirty="0">
              <a:solidFill>
                <a:srgbClr val="FADA0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6188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85825" y="914400"/>
            <a:ext cx="22717125" cy="10972800"/>
          </a:xfrm>
          <a:prstGeom prst="roundRect">
            <a:avLst/>
          </a:prstGeom>
          <a:solidFill>
            <a:srgbClr val="04141E">
              <a:alpha val="6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Box 1"/>
          <p:cNvSpPr txBox="1"/>
          <p:nvPr/>
        </p:nvSpPr>
        <p:spPr>
          <a:xfrm>
            <a:off x="2075935" y="3509319"/>
            <a:ext cx="20339221" cy="59195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r>
              <a:rPr lang="en-US" sz="5400" dirty="0">
                <a:solidFill>
                  <a:srgbClr val="FFF9C9"/>
                </a:solidFill>
                <a:latin typeface="Arial" panose="020B0604020202020204" pitchFamily="34" charset="0"/>
                <a:cs typeface="Arial" panose="020B0604020202020204" pitchFamily="34" charset="0"/>
              </a:rPr>
              <a:t>1 Now a certain man was ill, Lazarus of Bethany, the village of Mary and her sister Martha. 2 It was Mary who anointed the Lord with ointment and wiped his feet with her hair, whose brother Lazarus was ill. 3 So the sisters sent to him, saying, “</a:t>
            </a:r>
            <a:r>
              <a:rPr lang="en-US" sz="5400" b="1" i="1" dirty="0">
                <a:solidFill>
                  <a:srgbClr val="FFF9C9"/>
                </a:solidFill>
                <a:latin typeface="Arial" panose="020B0604020202020204" pitchFamily="34" charset="0"/>
                <a:cs typeface="Arial" panose="020B0604020202020204" pitchFamily="34" charset="0"/>
              </a:rPr>
              <a:t>Lord</a:t>
            </a:r>
            <a:r>
              <a:rPr lang="en-US" sz="5400" dirty="0">
                <a:solidFill>
                  <a:srgbClr val="FFF9C9"/>
                </a:solidFill>
                <a:latin typeface="Arial" panose="020B0604020202020204" pitchFamily="34" charset="0"/>
                <a:cs typeface="Arial" panose="020B0604020202020204" pitchFamily="34" charset="0"/>
              </a:rPr>
              <a:t>, </a:t>
            </a:r>
            <a:r>
              <a:rPr lang="en-US" sz="5400" b="1" i="1" dirty="0">
                <a:solidFill>
                  <a:srgbClr val="FFF9C9"/>
                </a:solidFill>
                <a:latin typeface="Arial" panose="020B0604020202020204" pitchFamily="34" charset="0"/>
                <a:cs typeface="Arial" panose="020B0604020202020204" pitchFamily="34" charset="0"/>
              </a:rPr>
              <a:t>he whom you love is ill.” </a:t>
            </a:r>
            <a:r>
              <a:rPr lang="en-US" sz="5400" dirty="0">
                <a:solidFill>
                  <a:srgbClr val="FFF9C9"/>
                </a:solidFill>
                <a:latin typeface="Arial" panose="020B0604020202020204" pitchFamily="34" charset="0"/>
                <a:cs typeface="Arial" panose="020B0604020202020204" pitchFamily="34" charset="0"/>
              </a:rPr>
              <a:t>4</a:t>
            </a:r>
            <a:r>
              <a:rPr lang="en-US" sz="5400" b="1" i="1" dirty="0">
                <a:solidFill>
                  <a:srgbClr val="FFF9C9"/>
                </a:solidFill>
                <a:latin typeface="Arial" panose="020B0604020202020204" pitchFamily="34" charset="0"/>
                <a:cs typeface="Arial" panose="020B0604020202020204" pitchFamily="34" charset="0"/>
              </a:rPr>
              <a:t> </a:t>
            </a:r>
            <a:r>
              <a:rPr lang="en-US" sz="5400" dirty="0">
                <a:solidFill>
                  <a:srgbClr val="FFF9C9"/>
                </a:solidFill>
                <a:latin typeface="Arial" panose="020B0604020202020204" pitchFamily="34" charset="0"/>
                <a:cs typeface="Arial" panose="020B0604020202020204" pitchFamily="34" charset="0"/>
              </a:rPr>
              <a:t>But when Jesus heard it he said, “This illness does not lead to death. It is for the glory of God, so that the Son of God may be glorified through it.”</a:t>
            </a:r>
            <a:endParaRPr kumimoji="0" lang="en-US" sz="5400" u="none" strike="noStrike" cap="none" spc="0" normalizeH="0" baseline="0" dirty="0">
              <a:ln>
                <a:noFill/>
              </a:ln>
              <a:solidFill>
                <a:srgbClr val="FFF9C9"/>
              </a:solidFill>
              <a:effectLst/>
              <a:uFillTx/>
              <a:latin typeface="Arial" panose="020B0604020202020204" pitchFamily="34" charset="0"/>
              <a:cs typeface="Arial" panose="020B0604020202020204" pitchFamily="34" charset="0"/>
              <a:sym typeface="Helvetica Neue"/>
            </a:endParaRPr>
          </a:p>
        </p:txBody>
      </p:sp>
      <p:sp>
        <p:nvSpPr>
          <p:cNvPr id="4" name="Rectangle 3"/>
          <p:cNvSpPr/>
          <p:nvPr/>
        </p:nvSpPr>
        <p:spPr>
          <a:xfrm>
            <a:off x="9268248" y="1550598"/>
            <a:ext cx="6498974" cy="1569660"/>
          </a:xfrm>
          <a:prstGeom prst="rect">
            <a:avLst/>
          </a:prstGeom>
        </p:spPr>
        <p:txBody>
          <a:bodyPr wrap="square">
            <a:spAutoFit/>
          </a:bodyPr>
          <a:lstStyle/>
          <a:p>
            <a:r>
              <a:rPr lang="en-US" sz="9600" b="1" dirty="0">
                <a:solidFill>
                  <a:srgbClr val="FFF9C9"/>
                </a:solidFill>
                <a:latin typeface="Arial" panose="020B0604020202020204" pitchFamily="34" charset="0"/>
                <a:cs typeface="Arial" panose="020B0604020202020204" pitchFamily="34" charset="0"/>
              </a:rPr>
              <a:t>John 11 </a:t>
            </a:r>
          </a:p>
        </p:txBody>
      </p:sp>
    </p:spTree>
    <p:extLst>
      <p:ext uri="{BB962C8B-B14F-4D97-AF65-F5344CB8AC3E}">
        <p14:creationId xmlns:p14="http://schemas.microsoft.com/office/powerpoint/2010/main" val="367257591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85825" y="914400"/>
            <a:ext cx="22717125" cy="10972800"/>
          </a:xfrm>
          <a:prstGeom prst="roundRect">
            <a:avLst/>
          </a:prstGeom>
          <a:solidFill>
            <a:srgbClr val="04141E">
              <a:alpha val="6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Box 1"/>
          <p:cNvSpPr txBox="1"/>
          <p:nvPr/>
        </p:nvSpPr>
        <p:spPr>
          <a:xfrm>
            <a:off x="1779373" y="3657600"/>
            <a:ext cx="21204195"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r>
              <a:rPr lang="en-US" sz="6000" dirty="0">
                <a:solidFill>
                  <a:srgbClr val="FFF9C9"/>
                </a:solidFill>
                <a:latin typeface="Arial" panose="020B0604020202020204" pitchFamily="34" charset="0"/>
                <a:cs typeface="Arial" panose="020B0604020202020204" pitchFamily="34" charset="0"/>
              </a:rPr>
              <a:t>5 Now </a:t>
            </a:r>
            <a:r>
              <a:rPr lang="en-US" sz="6000" b="1" i="1" dirty="0">
                <a:solidFill>
                  <a:srgbClr val="FFF9C9"/>
                </a:solidFill>
                <a:latin typeface="Arial" panose="020B0604020202020204" pitchFamily="34" charset="0"/>
                <a:cs typeface="Arial" panose="020B0604020202020204" pitchFamily="34" charset="0"/>
              </a:rPr>
              <a:t>Jesus loved Martha and her sister and Lazarus</a:t>
            </a:r>
            <a:r>
              <a:rPr lang="en-US" sz="6000" dirty="0">
                <a:solidFill>
                  <a:srgbClr val="FFF9C9"/>
                </a:solidFill>
                <a:latin typeface="Arial" panose="020B0604020202020204" pitchFamily="34" charset="0"/>
                <a:cs typeface="Arial" panose="020B0604020202020204" pitchFamily="34" charset="0"/>
              </a:rPr>
              <a:t>. 6 So, when he heard that Lazarus was ill, </a:t>
            </a:r>
            <a:r>
              <a:rPr lang="en-US" sz="6000" b="1" i="1" dirty="0">
                <a:solidFill>
                  <a:srgbClr val="FFF9C9"/>
                </a:solidFill>
                <a:latin typeface="Arial" panose="020B0604020202020204" pitchFamily="34" charset="0"/>
                <a:cs typeface="Arial" panose="020B0604020202020204" pitchFamily="34" charset="0"/>
              </a:rPr>
              <a:t>he stayed two days longer </a:t>
            </a:r>
            <a:r>
              <a:rPr lang="en-US" sz="6000" dirty="0">
                <a:solidFill>
                  <a:srgbClr val="FFF9C9"/>
                </a:solidFill>
                <a:latin typeface="Arial" panose="020B0604020202020204" pitchFamily="34" charset="0"/>
                <a:cs typeface="Arial" panose="020B0604020202020204" pitchFamily="34" charset="0"/>
              </a:rPr>
              <a:t>in the place where he was.</a:t>
            </a:r>
            <a:endParaRPr kumimoji="0" lang="en-US" sz="5400" b="1" i="1" u="none" strike="noStrike" cap="none" spc="0" normalizeH="0" baseline="0" dirty="0">
              <a:ln>
                <a:noFill/>
              </a:ln>
              <a:solidFill>
                <a:srgbClr val="FFF9C9"/>
              </a:solidFill>
              <a:effectLst/>
              <a:uFillTx/>
              <a:latin typeface="Arial" panose="020B0604020202020204" pitchFamily="34" charset="0"/>
              <a:cs typeface="Arial" panose="020B0604020202020204" pitchFamily="34" charset="0"/>
              <a:sym typeface="Helvetica Neue"/>
            </a:endParaRPr>
          </a:p>
        </p:txBody>
      </p:sp>
      <p:sp>
        <p:nvSpPr>
          <p:cNvPr id="4" name="Rectangle 3"/>
          <p:cNvSpPr/>
          <p:nvPr/>
        </p:nvSpPr>
        <p:spPr>
          <a:xfrm>
            <a:off x="9656178" y="1746794"/>
            <a:ext cx="5176417" cy="1569660"/>
          </a:xfrm>
          <a:prstGeom prst="rect">
            <a:avLst/>
          </a:prstGeom>
        </p:spPr>
        <p:txBody>
          <a:bodyPr wrap="none">
            <a:spAutoFit/>
          </a:bodyPr>
          <a:lstStyle/>
          <a:p>
            <a:r>
              <a:rPr lang="en-US" sz="9600" b="1" dirty="0">
                <a:solidFill>
                  <a:srgbClr val="FFF9C9"/>
                </a:solidFill>
                <a:latin typeface="Arial" panose="020B0604020202020204" pitchFamily="34" charset="0"/>
                <a:cs typeface="Arial" panose="020B0604020202020204" pitchFamily="34" charset="0"/>
              </a:rPr>
              <a:t>John 11 </a:t>
            </a:r>
          </a:p>
        </p:txBody>
      </p:sp>
    </p:spTree>
    <p:extLst>
      <p:ext uri="{BB962C8B-B14F-4D97-AF65-F5344CB8AC3E}">
        <p14:creationId xmlns:p14="http://schemas.microsoft.com/office/powerpoint/2010/main" val="29683045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85825" y="914400"/>
            <a:ext cx="22717125" cy="10972800"/>
          </a:xfrm>
          <a:prstGeom prst="roundRect">
            <a:avLst/>
          </a:prstGeom>
          <a:solidFill>
            <a:srgbClr val="04141E">
              <a:alpha val="6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Box 1"/>
          <p:cNvSpPr txBox="1"/>
          <p:nvPr/>
        </p:nvSpPr>
        <p:spPr>
          <a:xfrm>
            <a:off x="1828800" y="3316454"/>
            <a:ext cx="21175579"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r>
              <a:rPr lang="en-US" sz="6000" dirty="0">
                <a:solidFill>
                  <a:srgbClr val="FFF9C9"/>
                </a:solidFill>
                <a:latin typeface="Arial" panose="020B0604020202020204" pitchFamily="34" charset="0"/>
                <a:cs typeface="Arial" panose="020B0604020202020204" pitchFamily="34" charset="0"/>
              </a:rPr>
              <a:t>14 Then Jesus told them plainly, “Lazarus has died, 15 and </a:t>
            </a:r>
            <a:r>
              <a:rPr lang="en-US" sz="6000" b="1" i="1" dirty="0">
                <a:solidFill>
                  <a:srgbClr val="FFF9C9"/>
                </a:solidFill>
                <a:latin typeface="Arial" panose="020B0604020202020204" pitchFamily="34" charset="0"/>
                <a:cs typeface="Arial" panose="020B0604020202020204" pitchFamily="34" charset="0"/>
              </a:rPr>
              <a:t>for your sake I am glad that I was not there</a:t>
            </a:r>
            <a:r>
              <a:rPr lang="en-US" sz="6000" dirty="0">
                <a:solidFill>
                  <a:srgbClr val="FFF9C9"/>
                </a:solidFill>
                <a:latin typeface="Arial" panose="020B0604020202020204" pitchFamily="34" charset="0"/>
                <a:cs typeface="Arial" panose="020B0604020202020204" pitchFamily="34" charset="0"/>
              </a:rPr>
              <a:t>, so that </a:t>
            </a:r>
            <a:r>
              <a:rPr lang="en-US" sz="6000" b="1" i="1" dirty="0">
                <a:solidFill>
                  <a:srgbClr val="FFF9C9"/>
                </a:solidFill>
                <a:latin typeface="Arial" panose="020B0604020202020204" pitchFamily="34" charset="0"/>
                <a:cs typeface="Arial" panose="020B0604020202020204" pitchFamily="34" charset="0"/>
              </a:rPr>
              <a:t>you may believe.</a:t>
            </a:r>
            <a:r>
              <a:rPr lang="en-US" sz="6000" dirty="0">
                <a:solidFill>
                  <a:srgbClr val="FFF9C9"/>
                </a:solidFill>
                <a:latin typeface="Arial" panose="020B0604020202020204" pitchFamily="34" charset="0"/>
                <a:cs typeface="Arial" panose="020B0604020202020204" pitchFamily="34" charset="0"/>
              </a:rPr>
              <a:t> But let us go to him.”</a:t>
            </a:r>
            <a:endParaRPr kumimoji="0" lang="en-US" sz="6000" b="1" i="1" u="none" strike="noStrike" cap="none" spc="0" normalizeH="0" baseline="0" dirty="0">
              <a:ln>
                <a:noFill/>
              </a:ln>
              <a:solidFill>
                <a:srgbClr val="FFF9C9"/>
              </a:solidFill>
              <a:effectLst/>
              <a:uFillTx/>
              <a:latin typeface="Arial" panose="020B0604020202020204" pitchFamily="34" charset="0"/>
              <a:cs typeface="Arial" panose="020B0604020202020204" pitchFamily="34" charset="0"/>
              <a:sym typeface="Helvetica Neue"/>
            </a:endParaRPr>
          </a:p>
        </p:txBody>
      </p:sp>
      <p:sp>
        <p:nvSpPr>
          <p:cNvPr id="4" name="Rectangle 3"/>
          <p:cNvSpPr/>
          <p:nvPr/>
        </p:nvSpPr>
        <p:spPr>
          <a:xfrm>
            <a:off x="9656179" y="1746794"/>
            <a:ext cx="5176417" cy="1569660"/>
          </a:xfrm>
          <a:prstGeom prst="rect">
            <a:avLst/>
          </a:prstGeom>
        </p:spPr>
        <p:txBody>
          <a:bodyPr wrap="none">
            <a:spAutoFit/>
          </a:bodyPr>
          <a:lstStyle/>
          <a:p>
            <a:r>
              <a:rPr lang="en-US" sz="9600" b="1" dirty="0">
                <a:solidFill>
                  <a:srgbClr val="FFF9C9"/>
                </a:solidFill>
                <a:latin typeface="Arial" panose="020B0604020202020204" pitchFamily="34" charset="0"/>
                <a:cs typeface="Arial" panose="020B0604020202020204" pitchFamily="34" charset="0"/>
              </a:rPr>
              <a:t>John 11 </a:t>
            </a:r>
          </a:p>
        </p:txBody>
      </p:sp>
    </p:spTree>
    <p:extLst>
      <p:ext uri="{BB962C8B-B14F-4D97-AF65-F5344CB8AC3E}">
        <p14:creationId xmlns:p14="http://schemas.microsoft.com/office/powerpoint/2010/main" val="23779313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3437" y="885195"/>
            <a:ext cx="22717125" cy="10972800"/>
          </a:xfrm>
          <a:prstGeom prst="roundRect">
            <a:avLst/>
          </a:prstGeom>
          <a:solidFill>
            <a:srgbClr val="04141E">
              <a:alpha val="6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Box 1"/>
          <p:cNvSpPr txBox="1"/>
          <p:nvPr/>
        </p:nvSpPr>
        <p:spPr>
          <a:xfrm>
            <a:off x="2075935" y="3509319"/>
            <a:ext cx="20339221"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r>
              <a:rPr lang="en-US" sz="6000" dirty="0">
                <a:solidFill>
                  <a:srgbClr val="FFF9C9"/>
                </a:solidFill>
                <a:latin typeface="Arial" panose="020B0604020202020204" pitchFamily="34" charset="0"/>
                <a:cs typeface="Arial" panose="020B0604020202020204" pitchFamily="34" charset="0"/>
              </a:rPr>
              <a:t>17 Now when Jesus came, he found that Lazarus had already been in the tomb four days. 18 Bethany was near Jerusalem, about two miles off, 19 and many of the Jews had come to Martha and Mary to console them concerning their brother.</a:t>
            </a:r>
            <a:endParaRPr lang="en-US" sz="5400" dirty="0">
              <a:solidFill>
                <a:srgbClr val="FFF9C9"/>
              </a:solidFill>
              <a:latin typeface="Arial" panose="020B0604020202020204" pitchFamily="34" charset="0"/>
              <a:cs typeface="Arial" panose="020B0604020202020204" pitchFamily="34" charset="0"/>
            </a:endParaRPr>
          </a:p>
        </p:txBody>
      </p:sp>
      <p:sp>
        <p:nvSpPr>
          <p:cNvPr id="4" name="Rectangle 3"/>
          <p:cNvSpPr/>
          <p:nvPr/>
        </p:nvSpPr>
        <p:spPr>
          <a:xfrm>
            <a:off x="9826900" y="1746794"/>
            <a:ext cx="4834978" cy="1569660"/>
          </a:xfrm>
          <a:prstGeom prst="rect">
            <a:avLst/>
          </a:prstGeom>
        </p:spPr>
        <p:txBody>
          <a:bodyPr wrap="none">
            <a:spAutoFit/>
          </a:bodyPr>
          <a:lstStyle/>
          <a:p>
            <a:r>
              <a:rPr lang="en-US" sz="9600" b="1" dirty="0">
                <a:solidFill>
                  <a:srgbClr val="FFF9C9"/>
                </a:solidFill>
                <a:latin typeface="Arial" panose="020B0604020202020204" pitchFamily="34" charset="0"/>
                <a:cs typeface="Arial" panose="020B0604020202020204" pitchFamily="34" charset="0"/>
              </a:rPr>
              <a:t>John 11</a:t>
            </a:r>
          </a:p>
        </p:txBody>
      </p:sp>
    </p:spTree>
    <p:extLst>
      <p:ext uri="{BB962C8B-B14F-4D97-AF65-F5344CB8AC3E}">
        <p14:creationId xmlns:p14="http://schemas.microsoft.com/office/powerpoint/2010/main" val="258476284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3437" y="885195"/>
            <a:ext cx="22717125" cy="10972800"/>
          </a:xfrm>
          <a:prstGeom prst="roundRect">
            <a:avLst/>
          </a:prstGeom>
          <a:solidFill>
            <a:srgbClr val="04141E">
              <a:alpha val="6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Box 1"/>
          <p:cNvSpPr txBox="1"/>
          <p:nvPr/>
        </p:nvSpPr>
        <p:spPr>
          <a:xfrm>
            <a:off x="2075935" y="3509319"/>
            <a:ext cx="20339221"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r>
              <a:rPr lang="en-US" sz="6000" dirty="0">
                <a:solidFill>
                  <a:srgbClr val="FFF9C9"/>
                </a:solidFill>
                <a:latin typeface="Arial" panose="020B0604020202020204" pitchFamily="34" charset="0"/>
                <a:cs typeface="Arial" panose="020B0604020202020204" pitchFamily="34" charset="0"/>
              </a:rPr>
              <a:t>20 So when Martha heard that Jesus was coming, </a:t>
            </a:r>
            <a:r>
              <a:rPr lang="en-US" sz="6000" b="1" i="1" dirty="0">
                <a:solidFill>
                  <a:srgbClr val="FFF9C9"/>
                </a:solidFill>
                <a:latin typeface="Arial" panose="020B0604020202020204" pitchFamily="34" charset="0"/>
                <a:cs typeface="Arial" panose="020B0604020202020204" pitchFamily="34" charset="0"/>
              </a:rPr>
              <a:t>she went and met him</a:t>
            </a:r>
            <a:r>
              <a:rPr lang="en-US" sz="6000" dirty="0">
                <a:solidFill>
                  <a:srgbClr val="FFF9C9"/>
                </a:solidFill>
                <a:latin typeface="Arial" panose="020B0604020202020204" pitchFamily="34" charset="0"/>
                <a:cs typeface="Arial" panose="020B0604020202020204" pitchFamily="34" charset="0"/>
              </a:rPr>
              <a:t>, but </a:t>
            </a:r>
            <a:r>
              <a:rPr lang="en-US" sz="6000" b="1" i="1" dirty="0">
                <a:solidFill>
                  <a:srgbClr val="FFF9C9"/>
                </a:solidFill>
                <a:latin typeface="Arial" panose="020B0604020202020204" pitchFamily="34" charset="0"/>
                <a:cs typeface="Arial" panose="020B0604020202020204" pitchFamily="34" charset="0"/>
              </a:rPr>
              <a:t>Mary remained seated in the house</a:t>
            </a:r>
            <a:r>
              <a:rPr lang="en-US" sz="6000" dirty="0">
                <a:solidFill>
                  <a:srgbClr val="FFF9C9"/>
                </a:solidFill>
                <a:latin typeface="Arial" panose="020B0604020202020204" pitchFamily="34" charset="0"/>
                <a:cs typeface="Arial" panose="020B0604020202020204" pitchFamily="34" charset="0"/>
              </a:rPr>
              <a:t>. 21 Martha said to Jesus, </a:t>
            </a:r>
            <a:r>
              <a:rPr lang="en-US" sz="6000" b="1" i="1" dirty="0">
                <a:solidFill>
                  <a:srgbClr val="FFF9C9"/>
                </a:solidFill>
                <a:latin typeface="Arial" panose="020B0604020202020204" pitchFamily="34" charset="0"/>
                <a:cs typeface="Arial" panose="020B0604020202020204" pitchFamily="34" charset="0"/>
              </a:rPr>
              <a:t>“Lord, if you had been here, my brother would not have died .</a:t>
            </a:r>
            <a:r>
              <a:rPr lang="en-US" sz="6000" dirty="0">
                <a:solidFill>
                  <a:srgbClr val="FFF9C9"/>
                </a:solidFill>
                <a:latin typeface="Arial" panose="020B0604020202020204" pitchFamily="34" charset="0"/>
                <a:cs typeface="Arial" panose="020B0604020202020204" pitchFamily="34" charset="0"/>
              </a:rPr>
              <a:t>22</a:t>
            </a:r>
            <a:r>
              <a:rPr lang="en-US" sz="6000" b="1" i="1" dirty="0">
                <a:solidFill>
                  <a:srgbClr val="FFF9C9"/>
                </a:solidFill>
                <a:latin typeface="Arial" panose="020B0604020202020204" pitchFamily="34" charset="0"/>
                <a:cs typeface="Arial" panose="020B0604020202020204" pitchFamily="34" charset="0"/>
              </a:rPr>
              <a:t> But</a:t>
            </a:r>
            <a:r>
              <a:rPr lang="en-US" sz="6000" dirty="0">
                <a:solidFill>
                  <a:srgbClr val="FFF9C9"/>
                </a:solidFill>
                <a:latin typeface="Arial" panose="020B0604020202020204" pitchFamily="34" charset="0"/>
                <a:cs typeface="Arial" panose="020B0604020202020204" pitchFamily="34" charset="0"/>
              </a:rPr>
              <a:t> even now I know that whatever you ask from God, God will give you.” </a:t>
            </a:r>
            <a:endParaRPr lang="en-US" sz="6000" b="1" i="1" dirty="0">
              <a:solidFill>
                <a:srgbClr val="FFF9C9"/>
              </a:solidFill>
              <a:latin typeface="Arial" panose="020B0604020202020204" pitchFamily="34" charset="0"/>
              <a:cs typeface="Arial" panose="020B0604020202020204" pitchFamily="34" charset="0"/>
            </a:endParaRPr>
          </a:p>
        </p:txBody>
      </p:sp>
      <p:sp>
        <p:nvSpPr>
          <p:cNvPr id="4" name="Rectangle 3"/>
          <p:cNvSpPr/>
          <p:nvPr/>
        </p:nvSpPr>
        <p:spPr>
          <a:xfrm>
            <a:off x="9826900" y="1746794"/>
            <a:ext cx="4834978" cy="1569660"/>
          </a:xfrm>
          <a:prstGeom prst="rect">
            <a:avLst/>
          </a:prstGeom>
        </p:spPr>
        <p:txBody>
          <a:bodyPr wrap="none">
            <a:spAutoFit/>
          </a:bodyPr>
          <a:lstStyle/>
          <a:p>
            <a:r>
              <a:rPr lang="en-US" sz="9600" b="1" dirty="0">
                <a:solidFill>
                  <a:srgbClr val="FFF9C9"/>
                </a:solidFill>
                <a:latin typeface="Arial" panose="020B0604020202020204" pitchFamily="34" charset="0"/>
                <a:cs typeface="Arial" panose="020B0604020202020204" pitchFamily="34" charset="0"/>
              </a:rPr>
              <a:t>John 11</a:t>
            </a:r>
          </a:p>
        </p:txBody>
      </p:sp>
    </p:spTree>
    <p:extLst>
      <p:ext uri="{BB962C8B-B14F-4D97-AF65-F5344CB8AC3E}">
        <p14:creationId xmlns:p14="http://schemas.microsoft.com/office/powerpoint/2010/main" val="854019041"/>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6666</TotalTime>
  <Words>622</Words>
  <Application>Microsoft Macintosh PowerPoint</Application>
  <PresentationFormat>Custom</PresentationFormat>
  <Paragraphs>23</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fanny</dc:creator>
  <cp:lastModifiedBy>James Samuel</cp:lastModifiedBy>
  <cp:revision>45</cp:revision>
  <dcterms:modified xsi:type="dcterms:W3CDTF">2023-02-11T07:52:30Z</dcterms:modified>
</cp:coreProperties>
</file>